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9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Plotnicki" initials="MP" lastIdx="3" clrIdx="0">
    <p:extLst>
      <p:ext uri="{19B8F6BF-5375-455C-9EA6-DF929625EA0E}">
        <p15:presenceInfo xmlns:p15="http://schemas.microsoft.com/office/powerpoint/2012/main" userId="e9433c80a0a355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FEC3D-DEFA-48D1-B109-5C873D7A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35200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>
                <a:cs typeface="Dubai Light" panose="020B0303030403030204" pitchFamily="34" charset="-78"/>
              </a:rPr>
              <a:t>CHIP CONTROL SYSTEM HACK</a:t>
            </a:r>
            <a:br>
              <a:rPr lang="ru-RU" dirty="0">
                <a:cs typeface="Dubai Light" panose="020B0303030403030204" pitchFamily="34" charset="-78"/>
              </a:rPr>
            </a:br>
            <a:r>
              <a:rPr lang="ru-RU" i="0" dirty="0">
                <a:solidFill>
                  <a:srgbClr val="202122"/>
                </a:solidFill>
                <a:effectLst/>
              </a:rPr>
              <a:t>Программно-аппаратный комплекс </a:t>
            </a:r>
            <a:r>
              <a:rPr lang="en-US" dirty="0">
                <a:cs typeface="Dubai Light" panose="020B0303030403030204" pitchFamily="34" charset="-78"/>
              </a:rPr>
              <a:t>LEXmark CR </a:t>
            </a:r>
            <a:r>
              <a:rPr lang="ru-RU" dirty="0">
                <a:cs typeface="Dubai Light" panose="020B0303030403030204" pitchFamily="34" charset="-78"/>
              </a:rPr>
              <a:t>2.0</a:t>
            </a:r>
            <a:endParaRPr lang="en-US" dirty="0"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891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A2CFF-21BD-490E-A7AF-F93A74C5F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8415"/>
          </a:xfrm>
        </p:spPr>
        <p:txBody>
          <a:bodyPr/>
          <a:lstStyle/>
          <a:p>
            <a:pPr algn="ctr"/>
            <a:r>
              <a:rPr lang="ru-RU" dirty="0"/>
              <a:t>    «Сырые данные» в </a:t>
            </a:r>
            <a:r>
              <a:rPr lang="en-US" dirty="0"/>
              <a:t>excel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B98760-C9DE-44C2-88D7-D46D69FC3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853" y="1524001"/>
            <a:ext cx="10383118" cy="4859866"/>
          </a:xfrm>
        </p:spPr>
      </p:pic>
    </p:spTree>
    <p:extLst>
      <p:ext uri="{BB962C8B-B14F-4D97-AF65-F5344CB8AC3E}">
        <p14:creationId xmlns:p14="http://schemas.microsoft.com/office/powerpoint/2010/main" val="381839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01F06-303C-407B-A611-91B6535F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20970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оценка масштаба работы.</a:t>
            </a:r>
            <a:br>
              <a:rPr lang="ru-RU" dirty="0"/>
            </a:br>
            <a:r>
              <a:rPr lang="ru-RU" dirty="0"/>
              <a:t>Для анализа и структуризации мы имеем </a:t>
            </a:r>
            <a:br>
              <a:rPr lang="ru-RU" dirty="0"/>
            </a:br>
            <a:r>
              <a:rPr lang="ru-RU" dirty="0"/>
              <a:t>«всего лишь» </a:t>
            </a:r>
            <a:r>
              <a:rPr lang="ru-RU" dirty="0">
                <a:solidFill>
                  <a:schemeClr val="accent3"/>
                </a:solidFill>
              </a:rPr>
              <a:t>37.268</a:t>
            </a:r>
            <a:r>
              <a:rPr lang="ru-RU" dirty="0"/>
              <a:t> строк в таблице. </a:t>
            </a:r>
            <a:br>
              <a:rPr lang="ru-RU" dirty="0"/>
            </a:br>
            <a:r>
              <a:rPr lang="ru-RU" sz="2000" dirty="0"/>
              <a:t>для описания процесса анализа потребуется много времени, так что опустим и это. </a:t>
            </a:r>
            <a:endParaRPr lang="en-US" sz="27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BDF989-96D9-41EC-88E3-4C14C3C1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73" y="2097088"/>
            <a:ext cx="4928678" cy="46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2FED7-3CF9-41D4-99BC-97D925C7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79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потратив большое количество времени на анализ и структуризацию данных получаем всего </a:t>
            </a:r>
            <a:r>
              <a:rPr lang="ru-RU" dirty="0">
                <a:solidFill>
                  <a:srgbClr val="00B050"/>
                </a:solidFill>
              </a:rPr>
              <a:t>65</a:t>
            </a:r>
            <a:r>
              <a:rPr lang="ru-RU" dirty="0"/>
              <a:t> строк полезных данных 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C17FDE-D68B-48F8-AE42-8610E666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92" y="1478570"/>
            <a:ext cx="7682572" cy="52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741D7-685F-4F73-8D37-FD9FE17E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И что же дальше?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DD0007-917F-4F57-A446-F1C43B5A9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Для продолжения нам требуется устройство, которое умеет работать с интерфейсом </a:t>
            </a:r>
            <a:r>
              <a:rPr lang="en-US" dirty="0">
                <a:latin typeface="+mj-lt"/>
              </a:rPr>
              <a:t>I2C</a:t>
            </a:r>
            <a:r>
              <a:rPr lang="ru-RU" dirty="0">
                <a:latin typeface="+mj-lt"/>
              </a:rPr>
              <a:t>. Выбор пал на </a:t>
            </a:r>
            <a:r>
              <a:rPr lang="en-US" dirty="0">
                <a:latin typeface="+mj-lt"/>
              </a:rPr>
              <a:t>Arduino </a:t>
            </a:r>
            <a:r>
              <a:rPr lang="ru-RU" dirty="0">
                <a:latin typeface="+mj-lt"/>
              </a:rPr>
              <a:t>модели </a:t>
            </a:r>
            <a:r>
              <a:rPr lang="en-US" dirty="0">
                <a:latin typeface="+mj-lt"/>
              </a:rPr>
              <a:t>Uno. </a:t>
            </a:r>
            <a:r>
              <a:rPr lang="ru-RU" dirty="0">
                <a:latin typeface="+mj-lt"/>
              </a:rPr>
              <a:t>Т.к. это самое доступное и удобное устройство для прототипирования, на борту у которого установлен микроконтроллер </a:t>
            </a:r>
            <a:r>
              <a:rPr lang="en-US" b="0" i="0" dirty="0">
                <a:effectLst/>
                <a:latin typeface="+mj-lt"/>
              </a:rPr>
              <a:t>ATmega328P</a:t>
            </a:r>
            <a:r>
              <a:rPr lang="ru-RU" b="0" i="0" dirty="0">
                <a:effectLst/>
                <a:latin typeface="+mj-lt"/>
              </a:rPr>
              <a:t> </a:t>
            </a:r>
            <a:r>
              <a:rPr lang="ru-RU" i="0" dirty="0">
                <a:effectLst/>
                <a:latin typeface="+mj-lt"/>
              </a:rPr>
              <a:t>с большим набором функций и множеством библиотек, в том числе и библиотеку </a:t>
            </a:r>
            <a:r>
              <a:rPr lang="en-US" i="0" dirty="0">
                <a:effectLst/>
                <a:latin typeface="+mj-lt"/>
              </a:rPr>
              <a:t>Wire</a:t>
            </a:r>
            <a:r>
              <a:rPr lang="ru-RU" dirty="0">
                <a:latin typeface="+mj-lt"/>
              </a:rPr>
              <a:t>, которую немного модифицирую и буду использовать в проекте</a:t>
            </a:r>
            <a:r>
              <a:rPr lang="ru-RU" sz="2800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ru-RU" sz="1400" dirty="0">
                <a:latin typeface="+mj-lt"/>
              </a:rPr>
              <a:t>Модификацию библиотеки так же опустим.</a:t>
            </a:r>
            <a:endParaRPr lang="en-US" sz="14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FFD215-5F76-436E-A2D1-2B23778F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701" y="33552"/>
            <a:ext cx="2847365" cy="2139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131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417F8-D65E-4966-AF69-863812D6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С++ и </a:t>
            </a:r>
            <a:r>
              <a:rPr lang="en-US" dirty="0"/>
              <a:t>Arduino ide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DE0D41-FDF9-426A-9438-3CEFD9F1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8887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Arduino</a:t>
            </a:r>
            <a:r>
              <a:rPr lang="ru-RU" sz="3200" dirty="0"/>
              <a:t> </a:t>
            </a:r>
            <a:r>
              <a:rPr lang="en-US" sz="3200" dirty="0"/>
              <a:t>IDE </a:t>
            </a:r>
            <a:r>
              <a:rPr lang="ru-RU" sz="3200" dirty="0"/>
              <a:t>понимает только С</a:t>
            </a:r>
            <a:r>
              <a:rPr lang="en-US" sz="3200" dirty="0"/>
              <a:t>/C++</a:t>
            </a:r>
            <a:r>
              <a:rPr lang="ru-RU" sz="3200" dirty="0"/>
              <a:t>,</a:t>
            </a:r>
            <a:r>
              <a:rPr lang="en-US" sz="3200" dirty="0"/>
              <a:t> </a:t>
            </a:r>
            <a:r>
              <a:rPr lang="ru-RU" sz="3200" dirty="0"/>
              <a:t>получаем начальные знания по С</a:t>
            </a:r>
            <a:r>
              <a:rPr lang="en-US" sz="3200" dirty="0"/>
              <a:t>/C++</a:t>
            </a:r>
            <a:r>
              <a:rPr lang="ru-RU" sz="3200" dirty="0"/>
              <a:t> и продолжаем работу над проектом.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9370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EB05A-A7EB-402E-B6D2-96AA59E4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Скетч для работы с </a:t>
            </a:r>
            <a:r>
              <a:rPr lang="en-US" dirty="0"/>
              <a:t>i2c </a:t>
            </a:r>
            <a:r>
              <a:rPr lang="ru-RU" dirty="0"/>
              <a:t>и </a:t>
            </a:r>
            <a:r>
              <a:rPr lang="en-US" dirty="0"/>
              <a:t>serialport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4D504D-B897-4477-BED2-03C41BBC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Получив знания как всё это работает, приступаем к написанию кода в среде разработки</a:t>
            </a:r>
            <a:r>
              <a:rPr lang="en-US" dirty="0"/>
              <a:t> Arduino IDE</a:t>
            </a:r>
            <a:r>
              <a:rPr lang="ru-RU" dirty="0"/>
              <a:t>. Методом проб и ошибок и десяток потраченных часов получаем работающий код. На данном этапе написания кода уже можно подключиться к чипу и считывать или записывать в него данные.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C93811-B69F-4C38-9E09-C88B8977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3" y="560834"/>
            <a:ext cx="8605860" cy="6137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6040E-5F30-462A-A667-4105931777B9}"/>
              </a:ext>
            </a:extLst>
          </p:cNvPr>
          <p:cNvSpPr txBox="1"/>
          <p:nvPr/>
        </p:nvSpPr>
        <p:spPr>
          <a:xfrm>
            <a:off x="2863596" y="99169"/>
            <a:ext cx="702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Часть скетча для работы с </a:t>
            </a:r>
            <a:r>
              <a:rPr lang="en-US" sz="2400" dirty="0"/>
              <a:t>SerialPort </a:t>
            </a:r>
            <a:r>
              <a:rPr lang="ru-RU" sz="2400" dirty="0"/>
              <a:t>и </a:t>
            </a:r>
            <a:r>
              <a:rPr lang="en-US" sz="24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177246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DBE67E-ED4A-461A-BE07-9996C416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956917"/>
            <a:ext cx="10031225" cy="4944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7D7E8-F662-4D2F-841A-E64E69FC3822}"/>
              </a:ext>
            </a:extLst>
          </p:cNvPr>
          <p:cNvSpPr txBox="1"/>
          <p:nvPr/>
        </p:nvSpPr>
        <p:spPr>
          <a:xfrm>
            <a:off x="3776134" y="194733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Пример работы скетча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762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63945D-018B-4B42-B740-02F5B8D1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49430"/>
            <a:ext cx="9601200" cy="6532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271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A6664-4511-418A-AD07-3B4B4FE2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479" y="23287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приступаем к написанию </a:t>
            </a:r>
            <a:r>
              <a:rPr lang="en-US" dirty="0"/>
              <a:t>UI</a:t>
            </a:r>
            <a:r>
              <a:rPr lang="ru-RU" dirty="0"/>
              <a:t> для удобства работы с ПО.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2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C5091-CE52-4198-A71A-3482D22A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cs typeface="Dubai Light" panose="020B0303030403030204" pitchFamily="34" charset="-78"/>
              </a:rPr>
              <a:t>содержание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BE98-DB8F-4744-BDAA-1573D551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+mj-lt"/>
              </a:rPr>
              <a:t>1. Вступление</a:t>
            </a:r>
          </a:p>
          <a:p>
            <a:r>
              <a:rPr lang="ru-RU" dirty="0">
                <a:latin typeface="+mj-lt"/>
              </a:rPr>
              <a:t>2. Получение данных</a:t>
            </a:r>
          </a:p>
          <a:p>
            <a:r>
              <a:rPr lang="ru-RU" dirty="0">
                <a:latin typeface="+mj-lt"/>
              </a:rPr>
              <a:t>3. Типы данных</a:t>
            </a:r>
          </a:p>
          <a:p>
            <a:r>
              <a:rPr lang="ru-RU" dirty="0">
                <a:latin typeface="+mj-lt"/>
              </a:rPr>
              <a:t>4. Анализ данных</a:t>
            </a:r>
          </a:p>
          <a:p>
            <a:r>
              <a:rPr lang="ru-RU" dirty="0">
                <a:latin typeface="+mj-lt"/>
              </a:rPr>
              <a:t>5. С</a:t>
            </a:r>
            <a:r>
              <a:rPr lang="en-US" dirty="0">
                <a:latin typeface="+mj-lt"/>
              </a:rPr>
              <a:t>/</a:t>
            </a:r>
            <a:r>
              <a:rPr lang="ru-RU" dirty="0">
                <a:latin typeface="+mj-lt"/>
              </a:rPr>
              <a:t>С++ и </a:t>
            </a:r>
            <a:r>
              <a:rPr lang="en-US" dirty="0">
                <a:latin typeface="+mj-lt"/>
              </a:rPr>
              <a:t>Arduino IDE</a:t>
            </a:r>
          </a:p>
          <a:p>
            <a:r>
              <a:rPr lang="en-US" dirty="0">
                <a:latin typeface="+mj-lt"/>
              </a:rPr>
              <a:t>6. WindowsForm</a:t>
            </a:r>
          </a:p>
          <a:p>
            <a:r>
              <a:rPr lang="en-US" dirty="0">
                <a:latin typeface="+mj-lt"/>
              </a:rPr>
              <a:t>7. WPF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8. Обозначения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801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99E54-0DEB-4471-8E73-B8D72D1C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73" y="0"/>
            <a:ext cx="4988453" cy="1478570"/>
          </a:xfrm>
        </p:spPr>
        <p:txBody>
          <a:bodyPr/>
          <a:lstStyle/>
          <a:p>
            <a:r>
              <a:rPr lang="ru-RU" dirty="0"/>
              <a:t>Первые версии по…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5F26C6-7CBF-490A-B6BD-D0FDCA51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100" y="1634619"/>
            <a:ext cx="7525800" cy="3467584"/>
          </a:xfrm>
        </p:spPr>
      </p:pic>
    </p:spTree>
    <p:extLst>
      <p:ext uri="{BB962C8B-B14F-4D97-AF65-F5344CB8AC3E}">
        <p14:creationId xmlns:p14="http://schemas.microsoft.com/office/powerpoint/2010/main" val="238458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9A616-9373-4264-AB12-ECAFD366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940" y="491066"/>
            <a:ext cx="5708120" cy="708555"/>
          </a:xfrm>
        </p:spPr>
        <p:txBody>
          <a:bodyPr/>
          <a:lstStyle/>
          <a:p>
            <a:r>
              <a:rPr lang="ru-RU" dirty="0"/>
              <a:t>Они такие неуклюжие…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1F4241-4A92-4018-AAF5-240AF461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565" y="2000050"/>
            <a:ext cx="8211696" cy="2857899"/>
          </a:xfrm>
        </p:spPr>
      </p:pic>
    </p:spTree>
    <p:extLst>
      <p:ext uri="{BB962C8B-B14F-4D97-AF65-F5344CB8AC3E}">
        <p14:creationId xmlns:p14="http://schemas.microsoft.com/office/powerpoint/2010/main" val="300006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1682E-B8F9-4547-971D-395F7830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82395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</a:t>
            </a:r>
            <a:r>
              <a:rPr lang="en-US" dirty="0"/>
              <a:t>Windows forms </a:t>
            </a:r>
            <a:r>
              <a:rPr lang="ru-RU" dirty="0"/>
              <a:t>в 2021 году…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AA3036-DFCF-49E8-AA3D-F4DC8F566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8143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9600" dirty="0"/>
              <a:t>Ошибка!</a:t>
            </a:r>
          </a:p>
        </p:txBody>
      </p:sp>
    </p:spTree>
    <p:extLst>
      <p:ext uri="{BB962C8B-B14F-4D97-AF65-F5344CB8AC3E}">
        <p14:creationId xmlns:p14="http://schemas.microsoft.com/office/powerpoint/2010/main" val="389979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3D633-E774-4826-B597-51C02636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18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WPF</a:t>
            </a:r>
            <a:r>
              <a:rPr lang="ru-RU" dirty="0"/>
              <a:t> в 2021 году…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652E28-102F-4DB6-8446-31A6D0A3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1929968"/>
            <a:ext cx="8712200" cy="2998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/>
              <a:t>ХОРОШО</a:t>
            </a:r>
          </a:p>
        </p:txBody>
      </p:sp>
    </p:spTree>
    <p:extLst>
      <p:ext uri="{BB962C8B-B14F-4D97-AF65-F5344CB8AC3E}">
        <p14:creationId xmlns:p14="http://schemas.microsoft.com/office/powerpoint/2010/main" val="102108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F9093-239F-4381-B98B-A4003879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30824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Lexmark cr version 2.0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B33D3-500E-4ECB-BF1F-FA2B293A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58" y="1470162"/>
            <a:ext cx="5885883" cy="476932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3A3EE73-D3A2-4DBD-BE89-EDF1D9CBC28C}"/>
              </a:ext>
            </a:extLst>
          </p:cNvPr>
          <p:cNvSpPr/>
          <p:nvPr/>
        </p:nvSpPr>
        <p:spPr>
          <a:xfrm>
            <a:off x="1141413" y="799736"/>
            <a:ext cx="1721860" cy="159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</a:t>
            </a:r>
            <a:r>
              <a:rPr lang="en-US" dirty="0"/>
              <a:t>COM </a:t>
            </a:r>
            <a:r>
              <a:rPr lang="ru-RU" dirty="0"/>
              <a:t>порта и подключение к нему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1FD651B-2B42-403F-B117-FC4EAB9336EB}"/>
              </a:ext>
            </a:extLst>
          </p:cNvPr>
          <p:cNvSpPr/>
          <p:nvPr/>
        </p:nvSpPr>
        <p:spPr>
          <a:xfrm>
            <a:off x="1141413" y="2430249"/>
            <a:ext cx="1721860" cy="15976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Вывод информации (Ошибки, статус и т.д)</a:t>
            </a:r>
            <a:endParaRPr lang="en-US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7851193-3073-4786-BB1B-CF0A1F6CFA74}"/>
              </a:ext>
            </a:extLst>
          </p:cNvPr>
          <p:cNvSpPr/>
          <p:nvPr/>
        </p:nvSpPr>
        <p:spPr>
          <a:xfrm>
            <a:off x="1117161" y="4060762"/>
            <a:ext cx="1721860" cy="159769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Чтение, запись данных в чип</a:t>
            </a:r>
            <a:endParaRPr lang="en-US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8337A0D-9DCA-4584-A339-8C78589E607C}"/>
              </a:ext>
            </a:extLst>
          </p:cNvPr>
          <p:cNvSpPr/>
          <p:nvPr/>
        </p:nvSpPr>
        <p:spPr>
          <a:xfrm>
            <a:off x="1141413" y="5691275"/>
            <a:ext cx="1721860" cy="77455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Информация о чипе</a:t>
            </a:r>
            <a:endParaRPr lang="en-US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F6B4854-BBCC-42F6-94B0-A7D07FC60A2D}"/>
              </a:ext>
            </a:extLst>
          </p:cNvPr>
          <p:cNvSpPr/>
          <p:nvPr/>
        </p:nvSpPr>
        <p:spPr>
          <a:xfrm>
            <a:off x="3193461" y="1612341"/>
            <a:ext cx="1822311" cy="8288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56749FB-E3B6-4291-B14E-5AF93A407AEC}"/>
              </a:ext>
            </a:extLst>
          </p:cNvPr>
          <p:cNvSpPr/>
          <p:nvPr/>
        </p:nvSpPr>
        <p:spPr>
          <a:xfrm>
            <a:off x="3177309" y="2470318"/>
            <a:ext cx="1838463" cy="257031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04380083-4CB3-410B-9A54-80E7A538C154}"/>
              </a:ext>
            </a:extLst>
          </p:cNvPr>
          <p:cNvSpPr/>
          <p:nvPr/>
        </p:nvSpPr>
        <p:spPr>
          <a:xfrm>
            <a:off x="3177310" y="5036416"/>
            <a:ext cx="1838462" cy="74067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09B19FA-19DC-45F0-975B-E4CE29D01102}"/>
              </a:ext>
            </a:extLst>
          </p:cNvPr>
          <p:cNvSpPr/>
          <p:nvPr/>
        </p:nvSpPr>
        <p:spPr>
          <a:xfrm>
            <a:off x="3153058" y="5856000"/>
            <a:ext cx="1838462" cy="38348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3E164F4C-66C9-4FF2-9932-8AFAB5749975}"/>
              </a:ext>
            </a:extLst>
          </p:cNvPr>
          <p:cNvSpPr/>
          <p:nvPr/>
        </p:nvSpPr>
        <p:spPr>
          <a:xfrm>
            <a:off x="5008844" y="6037165"/>
            <a:ext cx="3405483" cy="18805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1B8E94DD-43EE-4103-B130-5F05629864A8}"/>
              </a:ext>
            </a:extLst>
          </p:cNvPr>
          <p:cNvSpPr/>
          <p:nvPr/>
        </p:nvSpPr>
        <p:spPr>
          <a:xfrm>
            <a:off x="5190837" y="6253219"/>
            <a:ext cx="3223490" cy="539948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Отображение прогресса чтения\записи данных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%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9EA15939-70F5-4F1A-AE2A-D770849E1EBE}"/>
              </a:ext>
            </a:extLst>
          </p:cNvPr>
          <p:cNvSpPr/>
          <p:nvPr/>
        </p:nvSpPr>
        <p:spPr>
          <a:xfrm>
            <a:off x="5056175" y="1612340"/>
            <a:ext cx="3884625" cy="4243659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5A52589-BE73-4E65-A678-A0D1DE2F7F4D}"/>
              </a:ext>
            </a:extLst>
          </p:cNvPr>
          <p:cNvSpPr/>
          <p:nvPr/>
        </p:nvSpPr>
        <p:spPr>
          <a:xfrm>
            <a:off x="9103596" y="1612340"/>
            <a:ext cx="1903117" cy="12255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Вывод данных</a:t>
            </a:r>
          </a:p>
          <a:p>
            <a:pPr algn="ctr"/>
            <a:r>
              <a:rPr lang="ru-RU" dirty="0"/>
              <a:t>считаных с чипа</a:t>
            </a:r>
            <a:endParaRPr lang="en-US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722E5298-86E3-4563-8E84-589B11319529}"/>
              </a:ext>
            </a:extLst>
          </p:cNvPr>
          <p:cNvSpPr/>
          <p:nvPr/>
        </p:nvSpPr>
        <p:spPr>
          <a:xfrm>
            <a:off x="8444771" y="5841738"/>
            <a:ext cx="594169" cy="383483"/>
          </a:xfrm>
          <a:prstGeom prst="round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355485CD-5E54-4715-9789-34E45333C61D}"/>
              </a:ext>
            </a:extLst>
          </p:cNvPr>
          <p:cNvSpPr/>
          <p:nvPr/>
        </p:nvSpPr>
        <p:spPr>
          <a:xfrm>
            <a:off x="9103596" y="5397345"/>
            <a:ext cx="1838463" cy="137990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Кнопки сохранения лога в файл и очистки консоли</a:t>
            </a:r>
            <a:endParaRPr lang="en-US" dirty="0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68223A52-B6C9-456F-AF99-08266EC3A138}"/>
              </a:ext>
            </a:extLst>
          </p:cNvPr>
          <p:cNvSpPr/>
          <p:nvPr/>
        </p:nvSpPr>
        <p:spPr>
          <a:xfrm>
            <a:off x="5008844" y="5852729"/>
            <a:ext cx="3405483" cy="18805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72C36640-6C5B-4573-9D90-6783DE3C95D3}"/>
              </a:ext>
            </a:extLst>
          </p:cNvPr>
          <p:cNvSpPr/>
          <p:nvPr/>
        </p:nvSpPr>
        <p:spPr>
          <a:xfrm>
            <a:off x="9103596" y="4122894"/>
            <a:ext cx="1838462" cy="112276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Строка</a:t>
            </a:r>
            <a:r>
              <a:rPr lang="en-US" dirty="0"/>
              <a:t> </a:t>
            </a:r>
            <a:r>
              <a:rPr lang="ru-RU" dirty="0"/>
              <a:t>для ввода команд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5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DB57B-1D5B-4851-8344-3FF3B2E5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ВСТУПЛЕНИЕ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54A6CA-C2FC-41C3-9235-B01A6597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0" dirty="0">
                <a:effectLst/>
                <a:latin typeface="+mj-lt"/>
              </a:rPr>
              <a:t>Программно-аппаратный комплекс </a:t>
            </a:r>
            <a:r>
              <a:rPr lang="en-US" b="1" dirty="0">
                <a:latin typeface="+mj-lt"/>
                <a:cs typeface="Dubai Light" panose="020B0303030403030204" pitchFamily="34" charset="-78"/>
              </a:rPr>
              <a:t>LEXMARK CR </a:t>
            </a:r>
            <a:r>
              <a:rPr lang="ru-RU" b="1" dirty="0">
                <a:latin typeface="+mj-lt"/>
                <a:cs typeface="Dubai Light" panose="020B0303030403030204" pitchFamily="34" charset="-78"/>
              </a:rPr>
              <a:t>2.0 предназначен для сброса уровня расходных материалов, таких как тонер-картридж и формирователь изображения по средствам перезаписи данных в чипе по интерфейсу </a:t>
            </a:r>
            <a:r>
              <a:rPr lang="en-US" b="1" dirty="0">
                <a:latin typeface="+mj-lt"/>
                <a:cs typeface="Dubai Light" panose="020B0303030403030204" pitchFamily="34" charset="-78"/>
              </a:rPr>
              <a:t>I2C</a:t>
            </a:r>
            <a:r>
              <a:rPr lang="ru-RU" b="1" dirty="0">
                <a:latin typeface="+mj-lt"/>
                <a:cs typeface="Dubai Light" panose="020B0303030403030204" pitchFamily="34" charset="-78"/>
              </a:rPr>
              <a:t>.</a:t>
            </a:r>
          </a:p>
          <a:p>
            <a:pPr marL="0" indent="0">
              <a:buNone/>
            </a:pPr>
            <a:endParaRPr lang="ru-RU" b="1" dirty="0">
              <a:solidFill>
                <a:schemeClr val="bg1"/>
              </a:solidFill>
              <a:latin typeface="+mj-lt"/>
              <a:cs typeface="Dubai Light" panose="020B0303030403030204" pitchFamily="34" charset="-78"/>
            </a:endParaRPr>
          </a:p>
          <a:p>
            <a:pPr marL="0" indent="0">
              <a:buNone/>
            </a:pPr>
            <a:endParaRPr lang="ru-RU" b="1" dirty="0">
              <a:solidFill>
                <a:schemeClr val="bg1"/>
              </a:solidFill>
              <a:latin typeface="+mj-lt"/>
              <a:cs typeface="Dubai Light" panose="020B0303030403030204" pitchFamily="34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24E42B-9749-4215-8193-33D65E07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45" y="4184977"/>
            <a:ext cx="2973388" cy="1597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0D9287-AE6A-4654-9001-FA2F14A8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16" y="4194018"/>
            <a:ext cx="2651387" cy="1597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26C69-D74B-4B0B-A662-D3E040FC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368" y="4184977"/>
            <a:ext cx="2861413" cy="1597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26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19D33-01EF-4042-BDA6-5B7FFAF4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Что что ?!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DBE6E4-CC94-4883-AF3E-4DBB6F07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17972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Данный п</a:t>
            </a:r>
            <a:r>
              <a:rPr lang="ru-RU" i="0" dirty="0">
                <a:effectLst/>
                <a:latin typeface="+mj-lt"/>
              </a:rPr>
              <a:t>рограммно-аппаратный</a:t>
            </a:r>
            <a:r>
              <a:rPr lang="ru-RU" b="1" i="0" dirty="0">
                <a:effectLst/>
                <a:latin typeface="+mj-lt"/>
              </a:rPr>
              <a:t> </a:t>
            </a:r>
            <a:r>
              <a:rPr lang="ru-RU" i="0" dirty="0">
                <a:effectLst/>
                <a:latin typeface="+mj-lt"/>
              </a:rPr>
              <a:t>комплекс создан для того чтобы удешевить печать на личном МФУ </a:t>
            </a:r>
            <a:r>
              <a:rPr lang="en-US" i="0" dirty="0">
                <a:effectLst/>
                <a:latin typeface="+mj-lt"/>
              </a:rPr>
              <a:t>Lexmark MX411de </a:t>
            </a:r>
            <a:r>
              <a:rPr lang="ru-RU" i="0" dirty="0">
                <a:effectLst/>
                <a:latin typeface="+mj-lt"/>
              </a:rPr>
              <a:t>путём прошивки чипов ТК и ФИ. Тем самым проводя сброс данных о количестве отпечатанных страниц и состоянии чипа.</a:t>
            </a:r>
          </a:p>
          <a:p>
            <a:pPr marL="0" indent="0">
              <a:buNone/>
            </a:pPr>
            <a:r>
              <a:rPr lang="ru-RU" sz="1800" i="0" dirty="0">
                <a:effectLst/>
                <a:latin typeface="+mj-lt"/>
              </a:rPr>
              <a:t>В данной презентации многие этапы разработки опущены. </a:t>
            </a:r>
            <a:r>
              <a:rPr lang="ru-RU" sz="1800" dirty="0">
                <a:latin typeface="+mj-lt"/>
              </a:rPr>
              <a:t>Проведенная работа исчисляется сотней часов и все это уложить в пару минут невозможно.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FC137D-51CA-4463-B103-6A86A63E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06" y="4203680"/>
            <a:ext cx="3298293" cy="1973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C54D15-BD13-418C-8CA6-78703127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4203680"/>
            <a:ext cx="2095868" cy="1973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58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61469-05CC-4446-B5D5-CE5A8193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821267"/>
          </a:xfrm>
        </p:spPr>
        <p:txBody>
          <a:bodyPr/>
          <a:lstStyle/>
          <a:p>
            <a:pPr algn="ctr"/>
            <a:r>
              <a:rPr lang="ru-RU" dirty="0"/>
              <a:t>Получение данных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F7F5F-229F-4CFE-A9B7-09C7F5C3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74510"/>
            <a:ext cx="9905999" cy="41089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+mj-lt"/>
              </a:rPr>
              <a:t>Начнем с получения данных</a:t>
            </a:r>
            <a:r>
              <a:rPr lang="ru-RU" dirty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1. Узнаём, по какому интерфейсу передаются данные между чипом и материнской платой устройства.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2. Определяем, что это интерфейс </a:t>
            </a:r>
            <a:r>
              <a:rPr lang="en-US" dirty="0">
                <a:latin typeface="+mj-lt"/>
              </a:rPr>
              <a:t>I2C.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3. Выходим в интернет и изучаем, </a:t>
            </a:r>
            <a:r>
              <a:rPr lang="ru-RU" sz="2400" dirty="0"/>
              <a:t>что</a:t>
            </a:r>
            <a:r>
              <a:rPr lang="en-US" sz="2400" dirty="0"/>
              <a:t> </a:t>
            </a:r>
            <a:r>
              <a:rPr lang="ru-RU" sz="2400" dirty="0"/>
              <a:t>такое и как с работать с </a:t>
            </a:r>
            <a:r>
              <a:rPr lang="en-US" sz="2400" dirty="0"/>
              <a:t>I2C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4. Для получения данных, передаваемых по шине </a:t>
            </a:r>
            <a:r>
              <a:rPr lang="en-US" dirty="0">
                <a:latin typeface="+mj-lt"/>
              </a:rPr>
              <a:t>I2C</a:t>
            </a:r>
            <a:r>
              <a:rPr lang="ru-RU" dirty="0">
                <a:latin typeface="+mj-lt"/>
              </a:rPr>
              <a:t> между чипом и материнской платой устройства,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использую логический анализатор </a:t>
            </a:r>
            <a:r>
              <a:rPr lang="ru-RU" b="0" i="0" u="none" strike="noStrike" dirty="0">
                <a:effectLst/>
                <a:latin typeface="+mj-lt"/>
              </a:rPr>
              <a:t>Saleae </a:t>
            </a:r>
            <a:r>
              <a:rPr lang="en-US" b="0" i="0" dirty="0">
                <a:effectLst/>
                <a:latin typeface="+mj-lt"/>
              </a:rPr>
              <a:t>DSLogic Pro</a:t>
            </a:r>
            <a:r>
              <a:rPr lang="ru-RU" b="0" i="0" dirty="0">
                <a:effectLst/>
                <a:latin typeface="+mj-lt"/>
              </a:rPr>
              <a:t>, подключённый в разрыв разъёма для считывания чипов в принтерах и МФУ</a:t>
            </a:r>
            <a:r>
              <a:rPr lang="en-US" b="0" i="0" dirty="0">
                <a:effectLst/>
                <a:latin typeface="+mj-lt"/>
              </a:rPr>
              <a:t>. </a:t>
            </a:r>
            <a:endParaRPr lang="ru-RU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5. Получаем «Сырые данные».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759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55AAF-6F89-46F6-A35A-5F11B79D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Что такое это ваше </a:t>
            </a:r>
            <a:r>
              <a:rPr lang="en-US" dirty="0"/>
              <a:t>I2c</a:t>
            </a:r>
            <a:r>
              <a:rPr lang="ru-RU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32444-71E0-4046-80B3-1B06246B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679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I2C</a:t>
            </a:r>
            <a:r>
              <a:rPr lang="en-US" dirty="0">
                <a:latin typeface="+mj-lt"/>
              </a:rPr>
              <a:t> - </a:t>
            </a:r>
            <a:r>
              <a:rPr lang="ru-RU" b="0" i="0" dirty="0">
                <a:effectLst/>
                <a:latin typeface="+mj-lt"/>
              </a:rPr>
              <a:t>Последовательная асимметричная шина для связи между интегральными схемами внутри электронных приборов. Использует две двунаправленные линии связи, применяется для соединения низкоскоростных периферийных компонентов с процессорами и микроконтроллерами.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57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3DBFC-8B53-4666-9768-3058D7F2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2363"/>
            <a:ext cx="9905998" cy="801237"/>
          </a:xfrm>
        </p:spPr>
        <p:txBody>
          <a:bodyPr/>
          <a:lstStyle/>
          <a:p>
            <a:pPr algn="ctr"/>
            <a:r>
              <a:rPr lang="ru-RU" dirty="0"/>
              <a:t>«сырые данные»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7C1F8-CF17-4551-9C66-FF36B744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4355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Такой тип данных представляет собой «сырые», т.е. необработанные данные после получения их через логический анализатор.</a:t>
            </a:r>
          </a:p>
          <a:p>
            <a:pPr marL="0" indent="0">
              <a:buNone/>
            </a:pPr>
            <a:r>
              <a:rPr lang="ru-RU" dirty="0"/>
              <a:t>На следующем слайде Вы увидите пример «сырых данных», полученные логическим анализатором и выводимые в ПО </a:t>
            </a:r>
            <a:r>
              <a:rPr lang="en-US" dirty="0"/>
              <a:t>Saleae Logic</a:t>
            </a:r>
            <a:r>
              <a:rPr lang="ru-RU" dirty="0"/>
              <a:t> . </a:t>
            </a:r>
          </a:p>
          <a:p>
            <a:pPr marL="0" indent="0">
              <a:buNone/>
            </a:pPr>
            <a:r>
              <a:rPr lang="ru-RU" sz="1400" dirty="0"/>
              <a:t>Расписывать каждый этап получения этих данных займет слишком много времени, так что опустим это.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D9912B-1876-4213-9C0D-D35737B2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69" y="3840333"/>
            <a:ext cx="3447466" cy="2444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529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7FC22-985F-423B-9028-1A48CD0A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2733"/>
          </a:xfrm>
        </p:spPr>
        <p:txBody>
          <a:bodyPr/>
          <a:lstStyle/>
          <a:p>
            <a:pPr algn="ctr"/>
            <a:r>
              <a:rPr lang="ru-RU" dirty="0"/>
              <a:t> Пример </a:t>
            </a:r>
            <a:r>
              <a:rPr lang="en-US" dirty="0"/>
              <a:t>“</a:t>
            </a:r>
            <a:r>
              <a:rPr lang="ru-RU" dirty="0"/>
              <a:t>сырых данных</a:t>
            </a:r>
            <a:r>
              <a:rPr lang="en-US" dirty="0"/>
              <a:t>”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E88970-E778-40AB-A7A1-5D756AEAC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66" y="973667"/>
            <a:ext cx="10473267" cy="535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75B578B-624B-4A0C-931A-F14CDC4B9E10}"/>
              </a:ext>
            </a:extLst>
          </p:cNvPr>
          <p:cNvSpPr/>
          <p:nvPr/>
        </p:nvSpPr>
        <p:spPr>
          <a:xfrm>
            <a:off x="859366" y="1143000"/>
            <a:ext cx="9114367" cy="8551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186D82F-093F-4927-9BC7-E3F42D1B2EB2}"/>
              </a:ext>
            </a:extLst>
          </p:cNvPr>
          <p:cNvSpPr/>
          <p:nvPr/>
        </p:nvSpPr>
        <p:spPr>
          <a:xfrm>
            <a:off x="9973733" y="3735571"/>
            <a:ext cx="1358900" cy="2592572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E6CA6-391E-45CA-A175-67FFE0E5E8B7}"/>
              </a:ext>
            </a:extLst>
          </p:cNvPr>
          <p:cNvSpPr txBox="1"/>
          <p:nvPr/>
        </p:nvSpPr>
        <p:spPr>
          <a:xfrm>
            <a:off x="3022600" y="2556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1FB564E-2EE2-42DE-BDBB-64C49A9A0587}"/>
              </a:ext>
            </a:extLst>
          </p:cNvPr>
          <p:cNvSpPr/>
          <p:nvPr/>
        </p:nvSpPr>
        <p:spPr>
          <a:xfrm>
            <a:off x="3594099" y="2099734"/>
            <a:ext cx="2688168" cy="1126952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Полученные данные по шине </a:t>
            </a:r>
            <a:r>
              <a:rPr lang="en-US" dirty="0"/>
              <a:t>I2C</a:t>
            </a:r>
            <a:r>
              <a:rPr lang="ru-RU" dirty="0"/>
              <a:t> в виде временных параметров электрического сигнала</a:t>
            </a:r>
            <a:endParaRPr lang="en-US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FBD4BA2-DBCA-495C-955D-FC92F02EBAF8}"/>
              </a:ext>
            </a:extLst>
          </p:cNvPr>
          <p:cNvSpPr/>
          <p:nvPr/>
        </p:nvSpPr>
        <p:spPr>
          <a:xfrm>
            <a:off x="7120467" y="4358561"/>
            <a:ext cx="2709332" cy="1525772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Полученные данные в проприетарном виде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5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926D6-B852-4374-B31B-259CEBBA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946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Ну и что с этими данными делать?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3992A1-2C2B-461C-BA4F-781E83AF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Понять какие данные использует устройство для передачи состояний чипа.</a:t>
            </a:r>
          </a:p>
          <a:p>
            <a:r>
              <a:rPr lang="ru-RU" dirty="0"/>
              <a:t>Провести самую сложную и долгую работу по анализу и структуризации полученных «сырых данных» в удобоваримый вид. </a:t>
            </a:r>
          </a:p>
        </p:txBody>
      </p:sp>
    </p:spTree>
    <p:extLst>
      <p:ext uri="{BB962C8B-B14F-4D97-AF65-F5344CB8AC3E}">
        <p14:creationId xmlns:p14="http://schemas.microsoft.com/office/powerpoint/2010/main" val="3445152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310</TotalTime>
  <Words>698</Words>
  <Application>Microsoft Office PowerPoint</Application>
  <PresentationFormat>Широкоэкранный</PresentationFormat>
  <Paragraphs>64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Arial</vt:lpstr>
      <vt:lpstr>Tw Cen MT</vt:lpstr>
      <vt:lpstr>Контур</vt:lpstr>
      <vt:lpstr>CHIP CONTROL SYSTEM HACK Программно-аппаратный комплекс LEXmark CR 2.0</vt:lpstr>
      <vt:lpstr>содержание  </vt:lpstr>
      <vt:lpstr>ВСТУПЛЕНИЕ</vt:lpstr>
      <vt:lpstr>Что что ?!</vt:lpstr>
      <vt:lpstr>Получение данных</vt:lpstr>
      <vt:lpstr>Что такое это ваше I2c? </vt:lpstr>
      <vt:lpstr>«сырые данные»</vt:lpstr>
      <vt:lpstr> Пример “сырых данных”</vt:lpstr>
      <vt:lpstr>Ну и что с этими данными делать?</vt:lpstr>
      <vt:lpstr>    «Сырые данные» в excel </vt:lpstr>
      <vt:lpstr>оценка масштаба работы. Для анализа и структуризации мы имеем  «всего лишь» 37.268 строк в таблице.  для описания процесса анализа потребуется много времени, так что опустим и это. </vt:lpstr>
      <vt:lpstr>потратив большое количество времени на анализ и структуризацию данных получаем всего 65 строк полезных данных </vt:lpstr>
      <vt:lpstr>И что же дальше?</vt:lpstr>
      <vt:lpstr>С++ и Arduino ide</vt:lpstr>
      <vt:lpstr>Скетч для работы с i2c и serialport</vt:lpstr>
      <vt:lpstr>Презентация PowerPoint</vt:lpstr>
      <vt:lpstr>Презентация PowerPoint</vt:lpstr>
      <vt:lpstr>Презентация PowerPoint</vt:lpstr>
      <vt:lpstr>приступаем к написанию UI для удобства работы с ПО.</vt:lpstr>
      <vt:lpstr>Первые версии по…</vt:lpstr>
      <vt:lpstr>Они такие неуклюжие…</vt:lpstr>
      <vt:lpstr>Использование Windows forms в 2021 году…</vt:lpstr>
      <vt:lpstr>WPF в 2021 году…</vt:lpstr>
      <vt:lpstr>Lexmark cr version 2.0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 CONTROL SYSTEM HACK Программно-аппаратный комплекс LEXmark CR 2.0</dc:title>
  <dc:creator>Maxim Plotnicki</dc:creator>
  <cp:lastModifiedBy>Maxim Plotnicki</cp:lastModifiedBy>
  <cp:revision>10</cp:revision>
  <dcterms:created xsi:type="dcterms:W3CDTF">2022-01-09T14:48:00Z</dcterms:created>
  <dcterms:modified xsi:type="dcterms:W3CDTF">2022-01-10T10:38:09Z</dcterms:modified>
</cp:coreProperties>
</file>